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A2F08-8CE8-4053-BBB3-2480F4B15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94FA3D-FE48-492A-9457-B89EC1235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98B10-5B0A-4749-913B-301CA459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BE93EE-4828-4F77-B87E-74D29DE5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10C1D7-B56F-483C-A2ED-801D8B00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2FE5E-23DC-4AA9-BC58-4F360230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A45096-F6C6-451A-84DC-CE3B164F1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A3EAE0-C83A-46D3-9050-FD00109D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C67188-8BB3-437B-9FA6-FEDB3AC3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2F2A2C-DFA9-4DB7-8E61-ECD486A0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321997-4A9F-4F8E-B67D-D8355FBB5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F0421D-4659-49BA-9BB0-0EDE0ACD0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67447-8958-42E4-B9B4-ED2FA7C5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97AE8-F113-436B-89BD-7C3ED79D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9CD5E-23F3-45FE-826E-5DA3CA0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1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EA8C8-43FE-4FEB-96D2-EE10D8AF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22CDA-39F6-4034-BA91-A8BBC191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30DBF-919D-4398-9010-8349F912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3461B-DD65-4FC4-95CD-88ED539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1BC5D7-E1AC-4728-9081-57951C77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635D-3679-458A-AC3F-25956C24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0C7567-21A5-4CEC-88A3-B690E4130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414CB0-BC74-4A90-A407-2E64F56E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ABE4C3-F249-4C36-913B-BFE92E2C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16F009-6027-420E-A2B2-A05A9CF8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3F051-ABFB-4FB1-8EEB-312CA2C5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00E68-3190-4826-AC1A-BE15B95A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C541C3-C61C-40B2-8BBF-C2FCB009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38684-62A0-43ED-927F-837538B1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E92DEF-D80A-4BDB-8AC6-7E5A0575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1C65B0-20A9-4C31-9516-1D1E1A84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74EBA-355F-494A-A69D-F0378BA2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E14DA-8BEB-4DCE-93C0-C00533653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F3A091-A5F2-46D4-870A-C50DF28E1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ECAD03-6974-4B1F-B925-5C7B1FC81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6D7C78-253A-4D81-9F68-E4397F126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5D4F523-37D3-4414-9465-8CC75158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340276-96A8-4885-A30B-2BFE7F49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48B7B9-15E1-4534-9187-864D5750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6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8876B-A777-4DC1-B812-9B0C6D28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C5D035-9DC2-4B51-A972-DAF24518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F2D802-53B8-4C02-BD02-60BA843E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1D4039-B936-4E73-8FC8-0F9EB3FA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5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870E03-E264-435C-BCEE-ABBF6106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311454-8DA9-45D6-A041-D323BFC8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E51A10-567F-4C26-B6B4-2F098718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0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605D8-7CEC-4AA4-8024-BC6F38E6E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83F9A3-B375-4AB3-8538-19305C8E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49AA94-CF56-4A46-A561-40BE94F6E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6EDDAD-79A6-4B96-A013-8959E6FE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1F9B29-02F1-4559-B4DD-3B2AFFF1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94AD62-0B3A-46FE-AD85-A1E6896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CEA00-CF6D-469E-9327-06097865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BABAB6-5B48-4355-97D7-8190AF604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FF702C-EEA5-46E6-8269-893092744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14DAA-22C4-4D50-A163-2BAE2048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9C8767-F5FE-4A3A-8046-F3978C65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47D96F-54EC-436D-B2C8-2D77E052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6F6FC-E4ED-4A0D-AE1B-F5FF24F8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F1CEFB-7133-4914-938B-B356F47B7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12782A-0BA2-4FE0-9401-ED20DB627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02D5-E8AB-4E1F-BBBB-FE64A83E11BE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00E0B-90A4-4840-86B8-A9F75885D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DAD701-478A-4A0B-A9D6-7432A682A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9A1C-18C9-409C-9FDA-1559226D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2FB8-6C86-4B78-8DED-D931BAD40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EoSD" pitchFamily="2" charset="0"/>
              </a:rPr>
              <a:t>Структура и механизм работы ионных каналов</a:t>
            </a:r>
            <a:endParaRPr lang="en-US" dirty="0">
              <a:latin typeface="EoS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7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B76D8-D90D-4664-8A51-3C89AC9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5. Сенсор</a:t>
            </a:r>
            <a:endParaRPr lang="en-US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47A6C0-F868-4F2C-8D7C-49609A8B6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EoSD" pitchFamily="2" charset="0"/>
              </a:rPr>
              <a:t>Сенсором – это может выступать заряд или ориентация диполя. Это 4 трансмембранный домен, который несет положительно-заряженные аминокислоты. "+" на доменах сосредоточены на одном конце, он испытывает влияние эл поля и будет перемещаться</a:t>
            </a:r>
            <a:endParaRPr lang="en-US" dirty="0">
              <a:latin typeface="EoS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5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B76D8-D90D-4664-8A51-3C89AC9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6. «Ну сколько можно»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F23A6A2-2F5A-4520-A5F0-97A2EC1AB50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38" t="17505" r="35469" b="28415"/>
          <a:stretch/>
        </p:blipFill>
        <p:spPr bwMode="auto">
          <a:xfrm>
            <a:off x="1647894" y="1825625"/>
            <a:ext cx="8896211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721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B76D8-D90D-4664-8A51-3C89AC9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7. Энергетические профили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99966CC-74BD-49C5-9C3B-66C4347FAE6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6122" t="13786" r="49637" b="18990"/>
          <a:stretch/>
        </p:blipFill>
        <p:spPr bwMode="auto">
          <a:xfrm>
            <a:off x="1065440" y="2068221"/>
            <a:ext cx="3940237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7B50-B7BF-440C-A903-E8024C41E458}"/>
              </a:ext>
            </a:extLst>
          </p:cNvPr>
          <p:cNvSpPr txBox="1"/>
          <p:nvPr/>
        </p:nvSpPr>
        <p:spPr>
          <a:xfrm>
            <a:off x="5477406" y="2732586"/>
            <a:ext cx="2876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Внутриклеточный резервуар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Гидрофобная пора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Гидрофобная камера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Селективный фильтр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Внеклеточный резервуар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2F1660-BD49-46B6-8B4D-FE90C90B7F55}"/>
              </a:ext>
            </a:extLst>
          </p:cNvPr>
          <p:cNvPicPr/>
          <p:nvPr/>
        </p:nvPicPr>
        <p:blipFill rotWithShape="1">
          <a:blip r:embed="rId3"/>
          <a:srcRect l="2338" t="44859" r="81283" b="30839"/>
          <a:stretch/>
        </p:blipFill>
        <p:spPr bwMode="auto">
          <a:xfrm>
            <a:off x="8825243" y="1690688"/>
            <a:ext cx="2687360" cy="2242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AD2557-D9EB-4C95-A19E-578937CF0B32}"/>
              </a:ext>
            </a:extLst>
          </p:cNvPr>
          <p:cNvPicPr/>
          <p:nvPr/>
        </p:nvPicPr>
        <p:blipFill rotWithShape="1">
          <a:blip r:embed="rId4"/>
          <a:srcRect l="4308" t="19037" r="34027" b="47921"/>
          <a:stretch/>
        </p:blipFill>
        <p:spPr bwMode="auto">
          <a:xfrm>
            <a:off x="5616645" y="4504677"/>
            <a:ext cx="3664585" cy="1104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849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B76D8-D90D-4664-8A51-3C89AC9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8. Свойства потенциал зависимых ионных каналов и отличие </a:t>
            </a:r>
            <a:r>
              <a:rPr lang="en-US" dirty="0">
                <a:latin typeface="EoSD" pitchFamily="2" charset="0"/>
              </a:rPr>
              <a:t>K </a:t>
            </a:r>
            <a:r>
              <a:rPr lang="ru-RU" dirty="0">
                <a:latin typeface="EoSD" pitchFamily="2" charset="0"/>
              </a:rPr>
              <a:t>от</a:t>
            </a:r>
            <a:r>
              <a:rPr lang="en-US" dirty="0">
                <a:latin typeface="EoSD" pitchFamily="2" charset="0"/>
              </a:rPr>
              <a:t> Na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A7B50-B7BF-440C-A903-E8024C41E458}"/>
              </a:ext>
            </a:extLst>
          </p:cNvPr>
          <p:cNvSpPr txBox="1"/>
          <p:nvPr/>
        </p:nvSpPr>
        <p:spPr>
          <a:xfrm>
            <a:off x="5477406" y="2732586"/>
            <a:ext cx="2876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Внутриклеточный резервуар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Гидрофобная пора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Гидрофобная камера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Селективный фильтр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EoSD" pitchFamily="2" charset="0"/>
              </a:rPr>
              <a:t>Внеклеточный резервуар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2F1660-BD49-46B6-8B4D-FE90C90B7F55}"/>
              </a:ext>
            </a:extLst>
          </p:cNvPr>
          <p:cNvPicPr/>
          <p:nvPr/>
        </p:nvPicPr>
        <p:blipFill rotWithShape="1">
          <a:blip r:embed="rId2"/>
          <a:srcRect l="2338" t="44859" r="81283" b="30839"/>
          <a:stretch/>
        </p:blipFill>
        <p:spPr bwMode="auto">
          <a:xfrm>
            <a:off x="8825243" y="1690688"/>
            <a:ext cx="2687360" cy="2242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AD2557-D9EB-4C95-A19E-578937CF0B32}"/>
              </a:ext>
            </a:extLst>
          </p:cNvPr>
          <p:cNvPicPr/>
          <p:nvPr/>
        </p:nvPicPr>
        <p:blipFill rotWithShape="1">
          <a:blip r:embed="rId3"/>
          <a:srcRect l="4308" t="19037" r="34027" b="47921"/>
          <a:stretch/>
        </p:blipFill>
        <p:spPr bwMode="auto">
          <a:xfrm>
            <a:off x="5616645" y="4504677"/>
            <a:ext cx="3664585" cy="1104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0A77D1-31D4-44D5-8775-10E2DCBE2A42}"/>
              </a:ext>
            </a:extLst>
          </p:cNvPr>
          <p:cNvSpPr txBox="1"/>
          <p:nvPr/>
        </p:nvSpPr>
        <p:spPr>
          <a:xfrm>
            <a:off x="675819" y="1915623"/>
            <a:ext cx="47049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EoSD" pitchFamily="2" charset="0"/>
              </a:rPr>
              <a:t>Для</a:t>
            </a:r>
            <a:r>
              <a:rPr lang="en-US" dirty="0">
                <a:latin typeface="EoSD" pitchFamily="2" charset="0"/>
              </a:rPr>
              <a:t> калия </a:t>
            </a:r>
            <a:r>
              <a:rPr lang="en-US" dirty="0" err="1">
                <a:latin typeface="EoSD" pitchFamily="2" charset="0"/>
              </a:rPr>
              <a:t>канал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имеет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два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состояния</a:t>
            </a:r>
            <a:r>
              <a:rPr lang="en-US" dirty="0">
                <a:latin typeface="EoSD" pitchFamily="2" charset="0"/>
              </a:rPr>
              <a:t>: </a:t>
            </a:r>
            <a:r>
              <a:rPr lang="en-US" dirty="0" err="1">
                <a:latin typeface="EoSD" pitchFamily="2" charset="0"/>
              </a:rPr>
              <a:t>открытое</a:t>
            </a:r>
            <a:r>
              <a:rPr lang="en-US" dirty="0">
                <a:latin typeface="EoSD" pitchFamily="2" charset="0"/>
              </a:rPr>
              <a:t> и </a:t>
            </a:r>
            <a:r>
              <a:rPr lang="en-US" dirty="0" err="1">
                <a:latin typeface="EoSD" pitchFamily="2" charset="0"/>
              </a:rPr>
              <a:t>закрытое</a:t>
            </a:r>
            <a:r>
              <a:rPr lang="en-US" dirty="0">
                <a:latin typeface="EoSD" pitchFamily="2" charset="0"/>
              </a:rPr>
              <a:t>. </a:t>
            </a:r>
            <a:endParaRPr lang="ru-RU" dirty="0">
              <a:latin typeface="EoSD" pitchFamily="2" charset="0"/>
            </a:endParaRPr>
          </a:p>
          <a:p>
            <a:endParaRPr lang="ru-RU" dirty="0">
              <a:latin typeface="EoSD" pitchFamily="2" charset="0"/>
            </a:endParaRPr>
          </a:p>
          <a:p>
            <a:r>
              <a:rPr lang="en-US" dirty="0">
                <a:latin typeface="EoSD" pitchFamily="2" charset="0"/>
              </a:rPr>
              <a:t>А </a:t>
            </a:r>
            <a:r>
              <a:rPr lang="en-US" dirty="0" err="1">
                <a:latin typeface="EoSD" pitchFamily="2" charset="0"/>
              </a:rPr>
              <a:t>для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натрия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канал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может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быть</a:t>
            </a:r>
            <a:r>
              <a:rPr lang="en-US" dirty="0">
                <a:latin typeface="EoSD" pitchFamily="2" charset="0"/>
              </a:rPr>
              <a:t> в </a:t>
            </a:r>
            <a:r>
              <a:rPr lang="en-US" dirty="0" err="1">
                <a:latin typeface="EoSD" pitchFamily="2" charset="0"/>
              </a:rPr>
              <a:t>трех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состояниях</a:t>
            </a:r>
            <a:r>
              <a:rPr lang="en-US" dirty="0">
                <a:latin typeface="EoSD" pitchFamily="2" charset="0"/>
              </a:rPr>
              <a:t>: </a:t>
            </a:r>
            <a:r>
              <a:rPr lang="en-US" dirty="0" err="1">
                <a:latin typeface="EoSD" pitchFamily="2" charset="0"/>
              </a:rPr>
              <a:t>открытом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закрытом</a:t>
            </a:r>
            <a:r>
              <a:rPr lang="en-US" dirty="0">
                <a:latin typeface="EoSD" pitchFamily="2" charset="0"/>
              </a:rPr>
              <a:t> и </a:t>
            </a:r>
            <a:r>
              <a:rPr lang="en-US" dirty="0" err="1">
                <a:latin typeface="EoSD" pitchFamily="2" charset="0"/>
              </a:rPr>
              <a:t>инактивированном</a:t>
            </a:r>
            <a:r>
              <a:rPr lang="en-US" dirty="0">
                <a:latin typeface="EoSD" pitchFamily="2" charset="0"/>
              </a:rPr>
              <a:t>. </a:t>
            </a:r>
            <a:r>
              <a:rPr lang="en-US" dirty="0" err="1">
                <a:latin typeface="EoSD" pitchFamily="2" charset="0"/>
              </a:rPr>
              <a:t>Инактивированное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состояние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происходит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из-за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изменения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заряда</a:t>
            </a:r>
            <a:r>
              <a:rPr lang="en-US" dirty="0">
                <a:latin typeface="EoSD" pitchFamily="2" charset="0"/>
              </a:rPr>
              <a:t> в 4-м </a:t>
            </a:r>
            <a:r>
              <a:rPr lang="en-US" dirty="0" err="1">
                <a:latin typeface="EoSD" pitchFamily="2" charset="0"/>
              </a:rPr>
              <a:t>домене</a:t>
            </a:r>
            <a:r>
              <a:rPr lang="en-US" dirty="0">
                <a:latin typeface="EoSD" pitchFamily="2" charset="0"/>
              </a:rPr>
              <a:t>. </a:t>
            </a:r>
            <a:r>
              <a:rPr lang="en-US" dirty="0" err="1">
                <a:latin typeface="EoSD" pitchFamily="2" charset="0"/>
              </a:rPr>
              <a:t>Если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заряд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изменяется</a:t>
            </a:r>
            <a:r>
              <a:rPr lang="en-US" dirty="0">
                <a:latin typeface="EoSD" pitchFamily="2" charset="0"/>
              </a:rPr>
              <a:t> с </a:t>
            </a:r>
            <a:r>
              <a:rPr lang="en-US" dirty="0" err="1">
                <a:latin typeface="EoSD" pitchFamily="2" charset="0"/>
              </a:rPr>
              <a:t>плюса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ноль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этом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домене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канал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возвращается</a:t>
            </a:r>
            <a:r>
              <a:rPr lang="en-US" dirty="0">
                <a:latin typeface="EoSD" pitchFamily="2" charset="0"/>
              </a:rPr>
              <a:t> в </a:t>
            </a:r>
            <a:r>
              <a:rPr lang="en-US" dirty="0" err="1">
                <a:latin typeface="EoSD" pitchFamily="2" charset="0"/>
              </a:rPr>
              <a:t>закрытое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состояние</a:t>
            </a:r>
            <a:r>
              <a:rPr lang="en-US" dirty="0">
                <a:latin typeface="EoSD" pitchFamily="2" charset="0"/>
              </a:rPr>
              <a:t>, и </a:t>
            </a:r>
            <a:r>
              <a:rPr lang="en-US" dirty="0" err="1">
                <a:latin typeface="EoSD" pitchFamily="2" charset="0"/>
              </a:rPr>
              <a:t>хотя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он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может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открыться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обратно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мгновенно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это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требует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времени</a:t>
            </a:r>
            <a:r>
              <a:rPr lang="en-US" dirty="0">
                <a:latin typeface="EoSD" pitchFamily="2" charset="0"/>
              </a:rPr>
              <a:t>. </a:t>
            </a:r>
            <a:r>
              <a:rPr lang="en-US" dirty="0" err="1">
                <a:latin typeface="EoSD" pitchFamily="2" charset="0"/>
              </a:rPr>
              <a:t>Инактивированное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состояние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где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протон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возвращается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на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альфа-спираль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является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механизмом</a:t>
            </a:r>
            <a:r>
              <a:rPr lang="en-US" dirty="0">
                <a:latin typeface="EoSD" pitchFamily="2" charset="0"/>
              </a:rPr>
              <a:t>, </a:t>
            </a:r>
            <a:r>
              <a:rPr lang="en-US" dirty="0" err="1">
                <a:latin typeface="EoSD" pitchFamily="2" charset="0"/>
              </a:rPr>
              <a:t>блокирующим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открытие</a:t>
            </a:r>
            <a:r>
              <a:rPr lang="en-US" dirty="0">
                <a:latin typeface="EoSD" pitchFamily="2" charset="0"/>
              </a:rPr>
              <a:t> </a:t>
            </a:r>
            <a:r>
              <a:rPr lang="en-US" dirty="0" err="1">
                <a:latin typeface="EoSD" pitchFamily="2" charset="0"/>
              </a:rPr>
              <a:t>канала</a:t>
            </a:r>
            <a:r>
              <a:rPr lang="en-US" dirty="0">
                <a:latin typeface="EoSD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89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3E6F3F-2640-40AD-A035-B83A4AF08C64}"/>
              </a:ext>
            </a:extLst>
          </p:cNvPr>
          <p:cNvPicPr/>
          <p:nvPr/>
        </p:nvPicPr>
        <p:blipFill rotWithShape="1">
          <a:blip r:embed="rId2"/>
          <a:srcRect l="10585" t="12910" r="32037" b="14478"/>
          <a:stretch/>
        </p:blipFill>
        <p:spPr bwMode="auto">
          <a:xfrm>
            <a:off x="1614197" y="238617"/>
            <a:ext cx="8963606" cy="6380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329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F344D-7691-4150-B798-77DFB9D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Механочувствительные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AEB3CC4-2A6F-4D10-8FDD-86363859FE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27" y="1690688"/>
            <a:ext cx="41275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76A9B6-EC35-49E9-9359-6B598FDCE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21" y="2500604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8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5331C-8B8E-440B-AA27-D81A390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Лиганд</a:t>
            </a:r>
            <a:r>
              <a:rPr lang="ru-RU" dirty="0">
                <a:latin typeface="EoSD" pitchFamily="2" charset="0"/>
              </a:rPr>
              <a:t>-зависимые ионные каналы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AA4FF2-553A-4B85-B470-E9C75F01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623" y="3178753"/>
            <a:ext cx="9516803" cy="267689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99BB6C-A1F9-45BE-897A-FAB5EA7B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83874"/>
            <a:ext cx="2701934" cy="2813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042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96E38-E86E-41E9-B467-9D2C08C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Потанцевалза</a:t>
            </a:r>
            <a:r>
              <a:rPr lang="ru-RU" dirty="0">
                <a:latin typeface="EoSD" pitchFamily="2" charset="0"/>
              </a:rPr>
              <a:t> зависимые ионные каналы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A4CC11-C856-4FAE-8112-52D4A264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92661"/>
            <a:ext cx="10515600" cy="22432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9125-5B8F-4F67-A287-D5738A4CA975}"/>
              </a:ext>
            </a:extLst>
          </p:cNvPr>
          <p:cNvSpPr txBox="1"/>
          <p:nvPr/>
        </p:nvSpPr>
        <p:spPr>
          <a:xfrm>
            <a:off x="838200" y="1770985"/>
            <a:ext cx="102185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EoSD" pitchFamily="2" charset="0"/>
              </a:rPr>
              <a:t> Потенциал зависимый ионный канал имеет 4 функциональных региона, через которые проходит ион в следующем порядке: гидрофильная пора, селективный фильтр, ворота, сенсор</a:t>
            </a:r>
            <a:endParaRPr lang="en-US" sz="2400" dirty="0">
              <a:latin typeface="EoS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28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02D48-5713-48A9-B5B9-31AC8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EoSD" pitchFamily="2" charset="0"/>
              </a:rPr>
              <a:t>Очень много слайдов про калиевые каналы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21CB73E-F1CE-4939-ADAA-25EB53918C6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385" t="26040" r="58274" b="28665"/>
          <a:stretch/>
        </p:blipFill>
        <p:spPr bwMode="auto">
          <a:xfrm>
            <a:off x="838200" y="1690688"/>
            <a:ext cx="5864931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172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02D48-5713-48A9-B5B9-31AC8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EoSD" pitchFamily="2" charset="0"/>
              </a:rPr>
              <a:t>Очень много слайдов про калиевые каналы 2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241C893-5DE3-401A-81BD-EB7B91EA7F7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16" t="18162" r="39902" b="16593"/>
          <a:stretch/>
        </p:blipFill>
        <p:spPr bwMode="auto">
          <a:xfrm>
            <a:off x="1928327" y="1358764"/>
            <a:ext cx="8335346" cy="5285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011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02D48-5713-48A9-B5B9-31AC8FBE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3. Структура фильтра</a:t>
            </a:r>
            <a:endParaRPr lang="en-US" dirty="0">
              <a:latin typeface="EoSD" pitchFamily="2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68A4DD8-D631-41EC-B5CA-1CD5C7E0CB1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723" t="15755" r="35099" b="18781"/>
          <a:stretch/>
        </p:blipFill>
        <p:spPr bwMode="auto">
          <a:xfrm>
            <a:off x="562169" y="1525499"/>
            <a:ext cx="8335348" cy="4858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340C1-DAE6-432D-924B-4D6B7167C20F}"/>
              </a:ext>
            </a:extLst>
          </p:cNvPr>
          <p:cNvSpPr txBox="1"/>
          <p:nvPr/>
        </p:nvSpPr>
        <p:spPr>
          <a:xfrm>
            <a:off x="10543592" y="1690688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EoSD" pitchFamily="2" charset="0"/>
              </a:rPr>
              <a:t>M1 = S5</a:t>
            </a:r>
          </a:p>
          <a:p>
            <a:r>
              <a:rPr lang="en-US" dirty="0">
                <a:latin typeface="EoSD" pitchFamily="2" charset="0"/>
              </a:rPr>
              <a:t>M2 = S6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E1E22-04CD-4379-8E26-233C6AD5155E}"/>
              </a:ext>
            </a:extLst>
          </p:cNvPr>
          <p:cNvSpPr txBox="1"/>
          <p:nvPr/>
        </p:nvSpPr>
        <p:spPr>
          <a:xfrm>
            <a:off x="7987079" y="2851062"/>
            <a:ext cx="41240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ru-RU" b="0" i="0" dirty="0">
              <a:solidFill>
                <a:srgbClr val="0D0D0D"/>
              </a:solidFill>
              <a:effectLst/>
              <a:latin typeface="EoS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0D0D0D"/>
                </a:solidFill>
                <a:effectLst/>
                <a:latin typeface="EoSD" pitchFamily="2" charset="0"/>
              </a:rPr>
              <a:t>Селективность основана на размере и заряде ионов. Ионы проходят через канал в дегидратированном состоянии. Кислород на аминокислотах поры расположен аналогично кислороду гидратной оболочки ионов, что способствует селективности.</a:t>
            </a:r>
          </a:p>
          <a:p>
            <a:br>
              <a:rPr lang="ru-RU" dirty="0">
                <a:latin typeface="EoSD" pitchFamily="2" charset="0"/>
              </a:rPr>
            </a:br>
            <a:endParaRPr lang="en-US" dirty="0">
              <a:latin typeface="EoS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2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B76D8-D90D-4664-8A51-3C89AC93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EoSD" pitchFamily="2" charset="0"/>
              </a:rPr>
              <a:t>Доканал</a:t>
            </a:r>
            <a:r>
              <a:rPr lang="ru-RU" dirty="0">
                <a:latin typeface="EoSD" pitchFamily="2" charset="0"/>
              </a:rPr>
              <a:t> калиевый канал </a:t>
            </a:r>
            <a:r>
              <a:rPr lang="en-US" dirty="0">
                <a:latin typeface="EoSD" pitchFamily="2" charset="0"/>
              </a:rPr>
              <a:t>4. </a:t>
            </a:r>
            <a:r>
              <a:rPr lang="ru-RU" dirty="0" err="1">
                <a:latin typeface="EoSD" pitchFamily="2" charset="0"/>
              </a:rPr>
              <a:t>кококо</a:t>
            </a:r>
            <a:r>
              <a:rPr lang="ru-RU" dirty="0">
                <a:latin typeface="EoSD" pitchFamily="2" charset="0"/>
              </a:rPr>
              <a:t> </a:t>
            </a:r>
            <a:r>
              <a:rPr lang="ru-RU" dirty="0" err="1">
                <a:latin typeface="EoSD" pitchFamily="2" charset="0"/>
              </a:rPr>
              <a:t>Стонкс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74E981A-428E-4352-BFFF-21EC7E8D5A2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877" t="23633" r="44091" b="33015"/>
          <a:stretch/>
        </p:blipFill>
        <p:spPr bwMode="auto">
          <a:xfrm>
            <a:off x="1810595" y="1825625"/>
            <a:ext cx="8570809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71540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283</Words>
  <Application>Microsoft Office PowerPoint</Application>
  <PresentationFormat>Широкоэкранный</PresentationFormat>
  <Paragraphs>32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EoSD</vt:lpstr>
      <vt:lpstr>Тема Office</vt:lpstr>
      <vt:lpstr>Структура и механизм работы ионных каналов</vt:lpstr>
      <vt:lpstr>Презентация PowerPoint</vt:lpstr>
      <vt:lpstr>Механочувствительные</vt:lpstr>
      <vt:lpstr>Лиганд-зависимые ионные каналы</vt:lpstr>
      <vt:lpstr>Потанцевалза зависимые ионные каналы</vt:lpstr>
      <vt:lpstr>Очень много слайдов про калиевые каналы</vt:lpstr>
      <vt:lpstr>Очень много слайдов про калиевые каналы 2</vt:lpstr>
      <vt:lpstr>Доканал калиевый канал 3. Структура фильтра</vt:lpstr>
      <vt:lpstr>Доканал калиевый канал 4. кококо Стонкс</vt:lpstr>
      <vt:lpstr>Доканал калиевый канал 5. Сенсор</vt:lpstr>
      <vt:lpstr>Доканал калиевый канал 6. «Ну сколько можно»</vt:lpstr>
      <vt:lpstr>Доканал калиевый канал 7. Энергетические профили</vt:lpstr>
      <vt:lpstr>Доканал калиевый канал 8. Свойства потенциал зависимых ионных каналов и отличие K от 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Электрохимический градиент</dc:title>
  <dc:creator>Thu Nguen</dc:creator>
  <cp:lastModifiedBy>Thu Nguen</cp:lastModifiedBy>
  <cp:revision>6</cp:revision>
  <dcterms:created xsi:type="dcterms:W3CDTF">2024-05-23T18:56:56Z</dcterms:created>
  <dcterms:modified xsi:type="dcterms:W3CDTF">2024-05-25T11:37:05Z</dcterms:modified>
</cp:coreProperties>
</file>